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371" r:id="rId4"/>
    <p:sldId id="372" r:id="rId5"/>
    <p:sldId id="369" r:id="rId6"/>
    <p:sldId id="370" r:id="rId7"/>
    <p:sldId id="374" r:id="rId8"/>
    <p:sldId id="386" r:id="rId9"/>
    <p:sldId id="378" r:id="rId10"/>
    <p:sldId id="375" r:id="rId11"/>
    <p:sldId id="382" r:id="rId12"/>
    <p:sldId id="376" r:id="rId13"/>
    <p:sldId id="379" r:id="rId14"/>
    <p:sldId id="381" r:id="rId15"/>
    <p:sldId id="380" r:id="rId16"/>
    <p:sldId id="383" r:id="rId17"/>
    <p:sldId id="384" r:id="rId18"/>
    <p:sldId id="385" r:id="rId19"/>
    <p:sldId id="387" r:id="rId20"/>
    <p:sldId id="410" r:id="rId21"/>
    <p:sldId id="388" r:id="rId22"/>
    <p:sldId id="373" r:id="rId23"/>
    <p:sldId id="389" r:id="rId24"/>
    <p:sldId id="395" r:id="rId25"/>
    <p:sldId id="390" r:id="rId26"/>
    <p:sldId id="403" r:id="rId27"/>
    <p:sldId id="396" r:id="rId28"/>
    <p:sldId id="391" r:id="rId29"/>
    <p:sldId id="394" r:id="rId30"/>
    <p:sldId id="392" r:id="rId31"/>
    <p:sldId id="393" r:id="rId32"/>
    <p:sldId id="397" r:id="rId33"/>
    <p:sldId id="398" r:id="rId34"/>
    <p:sldId id="401" r:id="rId35"/>
    <p:sldId id="402" r:id="rId36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1222"/>
    <a:srgbClr val="D08E24"/>
    <a:srgbClr val="00281F"/>
    <a:srgbClr val="FDF4BD"/>
    <a:srgbClr val="8B651D"/>
    <a:srgbClr val="C3092B"/>
    <a:srgbClr val="00986E"/>
    <a:srgbClr val="A6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6" autoAdjust="0"/>
    <p:restoredTop sz="86415" autoAdjust="0"/>
  </p:normalViewPr>
  <p:slideViewPr>
    <p:cSldViewPr snapToGrid="0" snapToObjects="1">
      <p:cViewPr varScale="1">
        <p:scale>
          <a:sx n="147" d="100"/>
          <a:sy n="147" d="100"/>
        </p:scale>
        <p:origin x="332" y="1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98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317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58B14-FDE2-44C5-8424-416777516B4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4FCCD-6D96-4B3C-958A-79AC0FBC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5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4FCCD-6D96-4B3C-958A-79AC0FBC5A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3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BE73-1A7E-4E96-9B57-2DC98C88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27CA0-0F71-4629-B5B8-33FCC1B2C946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6355-C731-4FEC-B699-9A0EDFCC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310A-17E8-4CEE-B003-EBC14E6A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8CE1A-0581-42E6-9469-6F122DD2BD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01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0D9EB-B946-4C2C-BDD5-F5E4B1CE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B3474-8AEE-4ECA-BB82-0786B0BC4324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397-2174-4FAA-9C54-559AC4E4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8A467-FBF5-404C-95F4-C6D60771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B89BFE-30E5-40E7-B012-696CD9B77B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09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8F3CC-1661-47B2-858B-34AC4FB4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267E3-C97F-43E0-AF54-CE5FB2A07A64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33ED7-1FA2-4ED2-85E7-00400AA9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3526D-9B84-4BA4-8706-1C17D35F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1D732F-438A-4BA8-A09D-906C70DBC6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001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Rectangle 1391"/>
          <p:cNvSpPr/>
          <p:nvPr userDrawn="1"/>
        </p:nvSpPr>
        <p:spPr bwMode="auto">
          <a:xfrm>
            <a:off x="114930" y="75959"/>
            <a:ext cx="12781409" cy="6727537"/>
          </a:xfrm>
          <a:prstGeom prst="rect">
            <a:avLst/>
          </a:prstGeom>
          <a:blipFill>
            <a:blip r:embed="rId2">
              <a:alphaModFix amt="80000"/>
            </a:blip>
            <a:srcRect/>
            <a:stretch>
              <a:fillRect l="-89347" r="-1"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2118" indent="-252118" algn="ctr" defTabSz="6856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471" b="1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/>
          <a:srcRect l="3690" t="27657" r="2751" b="17378"/>
          <a:stretch/>
        </p:blipFill>
        <p:spPr>
          <a:xfrm>
            <a:off x="114927" y="6"/>
            <a:ext cx="12192744" cy="68574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4"/>
          <a:srcRect l="5796" t="5241" b="19866"/>
          <a:stretch/>
        </p:blipFill>
        <p:spPr>
          <a:xfrm>
            <a:off x="29403" y="-45377"/>
            <a:ext cx="9109764" cy="6930105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sp>
        <p:nvSpPr>
          <p:cNvPr id="1382" name="Title 1"/>
          <p:cNvSpPr>
            <a:spLocks noGrp="1"/>
          </p:cNvSpPr>
          <p:nvPr>
            <p:ph type="title"/>
          </p:nvPr>
        </p:nvSpPr>
        <p:spPr>
          <a:xfrm>
            <a:off x="269243" y="289519"/>
            <a:ext cx="5258796" cy="2386171"/>
          </a:xfrm>
        </p:spPr>
        <p:txBody>
          <a:bodyPr/>
          <a:lstStyle>
            <a:lvl1pPr>
              <a:defRPr sz="397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5853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Critic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15739" y="1324594"/>
            <a:ext cx="4508580" cy="48273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471"/>
              </a:spcBef>
              <a:buFontTx/>
              <a:buNone/>
              <a:defRPr sz="2353">
                <a:solidFill>
                  <a:srgbClr val="C00000"/>
                </a:solidFill>
              </a:defRPr>
            </a:lvl1pPr>
            <a:lvl2pPr marL="252118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2pPr>
            <a:lvl3pPr marL="42019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3pPr>
            <a:lvl4pPr marL="58827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4pPr>
            <a:lvl5pPr marL="756354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0278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Critica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63500">
            <a:solidFill>
              <a:schemeClr val="accent4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15739" y="1324594"/>
            <a:ext cx="4508580" cy="48273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471"/>
              </a:spcBef>
              <a:buFontTx/>
              <a:buNone/>
              <a:defRPr lang="en-US" sz="1764" kern="1200" dirty="0" smtClean="0">
                <a:solidFill>
                  <a:schemeClr val="accent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252118" indent="0">
              <a:lnSpc>
                <a:spcPct val="100000"/>
              </a:lnSpc>
              <a:spcBef>
                <a:spcPts val="1471"/>
              </a:spcBef>
              <a:buFontTx/>
              <a:buNone/>
              <a:defRPr lang="en-US" sz="1441" b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Segoe UI Semibold" panose="020B0702040204020203" pitchFamily="34" charset="0"/>
              </a:defRPr>
            </a:lvl2pPr>
            <a:lvl3pPr marL="42019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3pPr>
            <a:lvl4pPr marL="58827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4pPr>
            <a:lvl5pPr marL="756354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5pPr>
          </a:lstStyle>
          <a:p>
            <a:pPr marL="0" lvl="0" indent="0" algn="l" defTabSz="685155" rtl="0" fontAlgn="base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685155" rtl="0" fontAlgn="base">
              <a:lnSpc>
                <a:spcPct val="100000"/>
              </a:lnSpc>
              <a:spcBef>
                <a:spcPts val="451"/>
              </a:spcBef>
              <a:spcAft>
                <a:spcPts val="883"/>
              </a:spcAft>
              <a:buSzPct val="90000"/>
              <a:buFont typeface="Arial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54090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 Critical Sec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4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1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3" y="2956055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0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2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0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2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3" y="289519"/>
            <a:ext cx="5258796" cy="2386171"/>
          </a:xfrm>
        </p:spPr>
        <p:txBody>
          <a:bodyPr/>
          <a:lstStyle>
            <a:lvl1pPr>
              <a:defRPr sz="397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38176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15281" y="1324191"/>
            <a:ext cx="4273107" cy="4853157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883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Aft>
                <a:spcPts val="883"/>
              </a:spcAft>
              <a:buNone/>
              <a:defRPr sz="1443">
                <a:solidFill>
                  <a:schemeClr val="tx1"/>
                </a:solidFill>
              </a:defRPr>
            </a:lvl2pPr>
            <a:lvl3pPr marL="167057" indent="0">
              <a:lnSpc>
                <a:spcPct val="100000"/>
              </a:lnSpc>
              <a:spcAft>
                <a:spcPts val="883"/>
              </a:spcAft>
              <a:buNone/>
              <a:tabLst/>
              <a:defRPr sz="1443">
                <a:solidFill>
                  <a:schemeClr val="tx1"/>
                </a:solidFill>
              </a:defRPr>
            </a:lvl3pPr>
            <a:lvl4pPr marL="331824" indent="0">
              <a:buNone/>
              <a:defRPr/>
            </a:lvl4pPr>
            <a:lvl5pPr marL="49430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5288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3951" y="1312659"/>
            <a:ext cx="6751519" cy="4826969"/>
          </a:xfrm>
          <a:solidFill>
            <a:schemeClr val="bg1">
              <a:lumMod val="95000"/>
            </a:schemeClr>
          </a:solidFill>
          <a:ln w="63500">
            <a:solidFill>
              <a:schemeClr val="accent5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87457" y="1312652"/>
            <a:ext cx="4511647" cy="4826970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451"/>
              </a:spcBef>
              <a:spcAft>
                <a:spcPts val="883"/>
              </a:spcAft>
              <a:buNone/>
              <a:defRPr sz="1441" b="0">
                <a:latin typeface="+mn-lt"/>
                <a:cs typeface="Segoe UI Semibold" panose="020B0702040204020203" pitchFamily="34" charset="0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92074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sights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0609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8C5C-F16A-43DF-811B-2A5D9466C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9EE07-6843-46A2-9596-0747823B72BA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E29E-6C97-41E6-88EB-43C26A66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6EA77-ECE7-4DE4-8FE9-313D3087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0E87C8-2A02-4BAE-9466-502BBBEDA2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206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46638" t="28313" r="2844" b="17827"/>
          <a:stretch/>
        </p:blipFill>
        <p:spPr>
          <a:xfrm>
            <a:off x="-22985" y="-22989"/>
            <a:ext cx="12228156" cy="6873566"/>
          </a:xfrm>
          <a:prstGeom prst="rect">
            <a:avLst/>
          </a:prstGeom>
        </p:spPr>
      </p:pic>
      <p:sp>
        <p:nvSpPr>
          <p:cNvPr id="90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29855" y="3077042"/>
            <a:ext cx="2510132" cy="1574947"/>
            <a:chOff x="517790" y="2775167"/>
            <a:chExt cx="2862475" cy="1795765"/>
          </a:xfrm>
        </p:grpSpPr>
        <p:sp>
          <p:nvSpPr>
            <p:cNvPr id="91" name="Freeform 90"/>
            <p:cNvSpPr/>
            <p:nvPr userDrawn="1"/>
          </p:nvSpPr>
          <p:spPr bwMode="auto">
            <a:xfrm>
              <a:off x="517790" y="2775167"/>
              <a:ext cx="2862475" cy="1795765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rgbClr val="0065B2">
                <a:alpha val="35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91"/>
            <p:cNvSpPr>
              <a:spLocks noChangeAspect="1"/>
            </p:cNvSpPr>
            <p:nvPr userDrawn="1"/>
          </p:nvSpPr>
          <p:spPr bwMode="auto">
            <a:xfrm>
              <a:off x="940381" y="3107853"/>
              <a:ext cx="2013729" cy="127502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 92"/>
            <p:cNvSpPr>
              <a:spLocks noChangeAspect="1"/>
            </p:cNvSpPr>
            <p:nvPr userDrawn="1"/>
          </p:nvSpPr>
          <p:spPr bwMode="auto">
            <a:xfrm>
              <a:off x="1312097" y="3379499"/>
              <a:ext cx="1273865" cy="806571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Freeform 93"/>
            <p:cNvSpPr>
              <a:spLocks noChangeAspect="1"/>
            </p:cNvSpPr>
            <p:nvPr userDrawn="1"/>
          </p:nvSpPr>
          <p:spPr bwMode="auto">
            <a:xfrm>
              <a:off x="1584147" y="3587566"/>
              <a:ext cx="729764" cy="4620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303807" y="285017"/>
            <a:ext cx="5258796" cy="2430576"/>
          </a:xfrm>
        </p:spPr>
        <p:txBody>
          <a:bodyPr lIns="146304" tIns="91440" rIns="146304" bIns="91440"/>
          <a:lstStyle>
            <a:lvl1pPr marL="0" indent="0" algn="l">
              <a:buNone/>
              <a:defRPr sz="397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69792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15281" y="1324191"/>
            <a:ext cx="4273107" cy="4853157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883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883"/>
              </a:spcAft>
              <a:buNone/>
              <a:defRPr sz="1443">
                <a:solidFill>
                  <a:schemeClr val="tx1"/>
                </a:solidFill>
              </a:defRPr>
            </a:lvl2pPr>
            <a:lvl3pPr marL="167057" indent="0">
              <a:lnSpc>
                <a:spcPct val="100000"/>
              </a:lnSpc>
              <a:spcAft>
                <a:spcPts val="883"/>
              </a:spcAft>
              <a:buNone/>
              <a:tabLst/>
              <a:defRPr sz="1443">
                <a:solidFill>
                  <a:schemeClr val="tx1"/>
                </a:solidFill>
              </a:defRPr>
            </a:lvl3pPr>
            <a:lvl4pPr marL="331824" indent="0">
              <a:buNone/>
              <a:defRPr/>
            </a:lvl4pPr>
            <a:lvl5pPr marL="49430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12" name="TextBox 11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4072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73025">
            <a:solidFill>
              <a:srgbClr val="0072C6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3" y="1350547"/>
            <a:ext cx="3982987" cy="4826970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rgbClr val="0072C6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83"/>
              </a:spcAft>
              <a:buNone/>
              <a:defRPr sz="1441"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0072C6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003963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6573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ud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5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272073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0487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0072C6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003963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63551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05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233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fld id="{56442AAA-6A77-5942-BCC4-0CCA4B0626F8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433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97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39"/>
          <p:cNvGrpSpPr/>
          <p:nvPr userDrawn="1"/>
        </p:nvGrpSpPr>
        <p:grpSpPr>
          <a:xfrm>
            <a:off x="73660" y="62261"/>
            <a:ext cx="12105893" cy="3362070"/>
            <a:chOff x="75133" y="63500"/>
            <a:chExt cx="12348642" cy="3429000"/>
          </a:xfrm>
        </p:grpSpPr>
        <p:grpSp>
          <p:nvGrpSpPr>
            <p:cNvPr id="5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230" cy="3429000"/>
              <a:chOff x="88900" y="16253"/>
              <a:chExt cx="12361342" cy="6838572"/>
            </a:xfrm>
          </p:grpSpPr>
          <p:sp>
            <p:nvSpPr>
              <p:cNvPr id="643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4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5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6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7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8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9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0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1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2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3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4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5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6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7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8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9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0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1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2" name="Group 740"/>
              <p:cNvGrpSpPr/>
              <p:nvPr/>
            </p:nvGrpSpPr>
            <p:grpSpPr>
              <a:xfrm>
                <a:off x="214311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683" name="Group 746"/>
              <p:cNvGrpSpPr/>
              <p:nvPr/>
            </p:nvGrpSpPr>
            <p:grpSpPr>
              <a:xfrm>
                <a:off x="4559759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84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5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6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7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8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9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0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1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2" name="Group 740"/>
              <p:cNvGrpSpPr/>
              <p:nvPr/>
            </p:nvGrpSpPr>
            <p:grpSpPr>
              <a:xfrm>
                <a:off x="5930616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93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4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5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6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7" name="Group 746"/>
              <p:cNvGrpSpPr/>
              <p:nvPr/>
            </p:nvGrpSpPr>
            <p:grpSpPr>
              <a:xfrm>
                <a:off x="1074489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98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9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00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01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702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03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4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5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6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7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8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9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0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12" name="Group 740"/>
              <p:cNvGrpSpPr/>
              <p:nvPr/>
            </p:nvGrpSpPr>
            <p:grpSpPr>
              <a:xfrm>
                <a:off x="11309752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13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3" name="Group 746"/>
              <p:cNvGrpSpPr/>
              <p:nvPr/>
            </p:nvGrpSpPr>
            <p:grpSpPr>
              <a:xfrm>
                <a:off x="2852473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24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7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28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32" name="Group 740"/>
              <p:cNvGrpSpPr/>
              <p:nvPr/>
            </p:nvGrpSpPr>
            <p:grpSpPr>
              <a:xfrm>
                <a:off x="4495231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33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47" name="Group 740"/>
              <p:cNvGrpSpPr/>
              <p:nvPr/>
            </p:nvGrpSpPr>
            <p:grpSpPr>
              <a:xfrm>
                <a:off x="7781911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48" name="Group 746"/>
              <p:cNvGrpSpPr/>
              <p:nvPr/>
            </p:nvGrpSpPr>
            <p:grpSpPr>
              <a:xfrm>
                <a:off x="10201492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3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49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53" name="Group 740"/>
              <p:cNvGrpSpPr/>
              <p:nvPr/>
            </p:nvGrpSpPr>
            <p:grpSpPr>
              <a:xfrm>
                <a:off x="11574305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2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54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1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55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56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59" name="Group 746"/>
              <p:cNvGrpSpPr/>
              <p:nvPr/>
            </p:nvGrpSpPr>
            <p:grpSpPr>
              <a:xfrm>
                <a:off x="846383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0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3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9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4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8" name="Group 740"/>
              <p:cNvGrpSpPr/>
              <p:nvPr/>
            </p:nvGrpSpPr>
            <p:grpSpPr>
              <a:xfrm>
                <a:off x="10109715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9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80" name="Group 746"/>
              <p:cNvGrpSpPr/>
              <p:nvPr/>
            </p:nvGrpSpPr>
            <p:grpSpPr>
              <a:xfrm>
                <a:off x="4493794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81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784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93" name="Group 740"/>
              <p:cNvGrpSpPr/>
              <p:nvPr/>
            </p:nvGrpSpPr>
            <p:grpSpPr>
              <a:xfrm>
                <a:off x="503557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94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2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16" name="Group 740"/>
              <p:cNvGrpSpPr/>
              <p:nvPr/>
            </p:nvGrpSpPr>
            <p:grpSpPr>
              <a:xfrm>
                <a:off x="216851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17" name="Group 746"/>
              <p:cNvGrpSpPr/>
              <p:nvPr/>
            </p:nvGrpSpPr>
            <p:grpSpPr>
              <a:xfrm>
                <a:off x="4585159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18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26" name="Group 740"/>
              <p:cNvGrpSpPr/>
              <p:nvPr/>
            </p:nvGrpSpPr>
            <p:grpSpPr>
              <a:xfrm>
                <a:off x="5956016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27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31" name="Group 746"/>
              <p:cNvGrpSpPr/>
              <p:nvPr/>
            </p:nvGrpSpPr>
            <p:grpSpPr>
              <a:xfrm>
                <a:off x="1077029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2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34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5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836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6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7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46" name="Group 740"/>
              <p:cNvGrpSpPr/>
              <p:nvPr/>
            </p:nvGrpSpPr>
            <p:grpSpPr>
              <a:xfrm>
                <a:off x="11335152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47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57" name="Group 746"/>
              <p:cNvGrpSpPr/>
              <p:nvPr/>
            </p:nvGrpSpPr>
            <p:grpSpPr>
              <a:xfrm>
                <a:off x="2877873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58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1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4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62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3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4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5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6" name="Group 740"/>
              <p:cNvGrpSpPr/>
              <p:nvPr/>
            </p:nvGrpSpPr>
            <p:grpSpPr>
              <a:xfrm>
                <a:off x="4520631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67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8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9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0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1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2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3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4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5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6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7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8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9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0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81" name="Group 740"/>
              <p:cNvGrpSpPr/>
              <p:nvPr/>
            </p:nvGrpSpPr>
            <p:grpSpPr>
              <a:xfrm>
                <a:off x="7807311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2" name="Group 746"/>
              <p:cNvGrpSpPr/>
              <p:nvPr/>
            </p:nvGrpSpPr>
            <p:grpSpPr>
              <a:xfrm>
                <a:off x="10226892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4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83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4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5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6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87" name="Group 740"/>
              <p:cNvGrpSpPr/>
              <p:nvPr/>
            </p:nvGrpSpPr>
            <p:grpSpPr>
              <a:xfrm>
                <a:off x="11599705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8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3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9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2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0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1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2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93" name="Group 746"/>
              <p:cNvGrpSpPr/>
              <p:nvPr/>
            </p:nvGrpSpPr>
            <p:grpSpPr>
              <a:xfrm>
                <a:off x="848923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4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5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6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97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8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9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0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1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02" name="Group 740"/>
              <p:cNvGrpSpPr/>
              <p:nvPr/>
            </p:nvGrpSpPr>
            <p:grpSpPr>
              <a:xfrm>
                <a:off x="10135115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03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4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5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6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7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8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9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0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1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2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3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4" name="Group 746"/>
              <p:cNvGrpSpPr/>
              <p:nvPr/>
            </p:nvGrpSpPr>
            <p:grpSpPr>
              <a:xfrm>
                <a:off x="4519194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15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6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7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918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9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0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1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2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3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4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5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6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27" name="Group 740"/>
              <p:cNvGrpSpPr/>
              <p:nvPr/>
            </p:nvGrpSpPr>
            <p:grpSpPr>
              <a:xfrm>
                <a:off x="506097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28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9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0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1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2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3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4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5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6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7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8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9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0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1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2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3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4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5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6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7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8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9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0" name="Group 740"/>
              <p:cNvGrpSpPr/>
              <p:nvPr/>
            </p:nvGrpSpPr>
            <p:grpSpPr>
              <a:xfrm>
                <a:off x="7820011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1" name="Group 746"/>
              <p:cNvGrpSpPr/>
              <p:nvPr/>
            </p:nvGrpSpPr>
            <p:grpSpPr>
              <a:xfrm>
                <a:off x="10239592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52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3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4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5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6" name="Group 740"/>
              <p:cNvGrpSpPr/>
              <p:nvPr/>
            </p:nvGrpSpPr>
            <p:grpSpPr>
              <a:xfrm>
                <a:off x="11612405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7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08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8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7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59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0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1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2" name="Group 746"/>
              <p:cNvGrpSpPr/>
              <p:nvPr/>
            </p:nvGrpSpPr>
            <p:grpSpPr>
              <a:xfrm>
                <a:off x="850193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63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4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5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6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6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67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8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9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0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71" name="Group 740"/>
              <p:cNvGrpSpPr/>
              <p:nvPr/>
            </p:nvGrpSpPr>
            <p:grpSpPr>
              <a:xfrm>
                <a:off x="10147815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72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3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4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5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6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7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8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9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0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1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2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83" name="Group 746"/>
              <p:cNvGrpSpPr/>
              <p:nvPr/>
            </p:nvGrpSpPr>
            <p:grpSpPr>
              <a:xfrm>
                <a:off x="4531894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84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5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6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987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8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9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0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1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2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3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4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5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6" name="Group 740"/>
              <p:cNvGrpSpPr/>
              <p:nvPr/>
            </p:nvGrpSpPr>
            <p:grpSpPr>
              <a:xfrm>
                <a:off x="507367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97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8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9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0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1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2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3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4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5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6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7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8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9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0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1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2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3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4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5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6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17" name="Group 740"/>
              <p:cNvGrpSpPr/>
              <p:nvPr/>
            </p:nvGrpSpPr>
            <p:grpSpPr>
              <a:xfrm>
                <a:off x="220661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018" name="Group 746"/>
              <p:cNvGrpSpPr/>
              <p:nvPr/>
            </p:nvGrpSpPr>
            <p:grpSpPr>
              <a:xfrm>
                <a:off x="4623259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19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0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1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2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3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4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6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27" name="Group 740"/>
              <p:cNvGrpSpPr/>
              <p:nvPr/>
            </p:nvGrpSpPr>
            <p:grpSpPr>
              <a:xfrm>
                <a:off x="5994116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28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9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0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1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32" name="Group 746"/>
              <p:cNvGrpSpPr/>
              <p:nvPr/>
            </p:nvGrpSpPr>
            <p:grpSpPr>
              <a:xfrm>
                <a:off x="1080839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33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4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5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036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37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8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9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40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230" cy="3429000"/>
              <a:chOff x="88900" y="16253"/>
              <a:chExt cx="12361342" cy="6838572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6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47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48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6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3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57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1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2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4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62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5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66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1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7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1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7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7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8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0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2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7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1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2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13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7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8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8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9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0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3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4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7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8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4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5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48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7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8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8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9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1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4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5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6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8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9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80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81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82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3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4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6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7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8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9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0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1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5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6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8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9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00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2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1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1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2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1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6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1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3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5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2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45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46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47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0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51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52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9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53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8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54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5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6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57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58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9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1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62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3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4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5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6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67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8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9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0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1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2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3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4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5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6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7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78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79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0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1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82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3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4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5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6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7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8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9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0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91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92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3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4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6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3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4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7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8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14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15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16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7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8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9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20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21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22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23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4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5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26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27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8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9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30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2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31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2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3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4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35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36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7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8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9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0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1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2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3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4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5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6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47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48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9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0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351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2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3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4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5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6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7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8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9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0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61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2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3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4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5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6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7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8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9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0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1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2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3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4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5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6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7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8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9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0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81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82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83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4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5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6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7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8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9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0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91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1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92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3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4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5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96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97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8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9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400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0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401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2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3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4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279" name="Group 2440"/>
          <p:cNvGrpSpPr/>
          <p:nvPr userDrawn="1"/>
        </p:nvGrpSpPr>
        <p:grpSpPr>
          <a:xfrm>
            <a:off x="87155" y="3446122"/>
            <a:ext cx="12105893" cy="3362070"/>
            <a:chOff x="75133" y="63500"/>
            <a:chExt cx="12348642" cy="3429000"/>
          </a:xfrm>
        </p:grpSpPr>
        <p:grpSp>
          <p:nvGrpSpPr>
            <p:cNvPr id="1280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188" cy="3428988"/>
              <a:chOff x="88900" y="16253"/>
              <a:chExt cx="12361342" cy="6838572"/>
            </a:xfrm>
          </p:grpSpPr>
          <p:sp>
            <p:nvSpPr>
              <p:cNvPr id="1918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19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0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1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2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3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4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6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7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8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9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0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1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2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3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4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5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6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7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8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9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0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1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2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3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4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5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6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7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8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9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0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2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3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4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5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6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57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5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5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958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59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1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2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3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4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5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6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67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4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68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9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0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1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72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3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4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75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5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6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977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8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9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0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1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2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3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4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5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6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87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88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9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0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1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2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3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4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5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6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7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98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99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0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1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02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03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4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5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6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07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08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9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0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1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2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3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4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5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6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7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8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9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0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1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22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23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0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24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5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6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7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28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29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9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30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1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2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3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34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5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6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7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38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7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9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0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1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2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43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44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5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6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7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8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9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0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1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2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3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4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55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8" name="Freeform 2467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9" name="Freeform 2468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56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7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059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0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1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2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3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4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5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6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7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68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69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0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1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2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3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4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5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6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7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8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9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0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1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2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3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4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5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6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7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8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9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0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91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92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93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4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5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6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7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8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0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1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02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3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4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5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6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07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8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9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0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111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3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2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3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4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5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6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7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8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9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0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21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22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3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4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5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6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7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8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9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0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1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32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33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4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5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36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2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37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8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9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0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41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42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3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4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5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6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7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8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9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0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1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4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5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56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57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1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58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9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0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1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62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63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0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64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9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65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6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7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68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69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0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1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72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73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4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5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6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77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78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9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0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1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2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3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4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5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6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7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8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89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90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1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2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193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4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5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6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7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8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9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0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1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02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03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4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5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6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7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8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9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0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1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2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3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4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5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6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7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8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9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0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1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2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3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4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25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26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27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8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9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0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31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32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36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33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5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34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5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6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37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38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9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0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41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4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42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3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4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5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46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47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8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9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0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1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2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3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4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5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8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59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0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1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262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3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4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5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6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7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8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9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0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71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72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3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4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5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6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7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8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9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0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1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2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3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4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5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6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7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8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9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0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1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92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93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94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5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6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7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8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9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0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1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2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03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4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5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6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7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08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9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0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311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12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3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4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5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81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188" cy="3428988"/>
              <a:chOff x="88900" y="16253"/>
              <a:chExt cx="12361342" cy="6838572"/>
            </a:xfrm>
          </p:grpSpPr>
          <p:sp>
            <p:nvSpPr>
              <p:cNvPr id="1282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3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4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5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6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7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8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9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0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1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2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3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4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5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6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7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8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9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1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2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3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4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5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6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7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8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9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0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1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2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3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4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5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6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7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8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9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0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1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22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23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4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5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6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7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8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9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0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1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2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3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4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5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6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7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8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9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90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40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341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9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42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3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4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5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6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7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8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9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0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51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8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52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3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4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5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6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7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8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9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0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1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2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63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4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5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6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7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67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8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9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0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71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72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3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4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5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6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7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8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9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0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1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2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3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4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5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86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87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88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9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0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1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2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6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93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5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94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95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6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7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8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99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0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1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2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03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4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5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6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7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08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9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0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1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2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3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4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5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6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7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8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19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20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1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2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423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4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5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6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7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8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9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0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1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32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33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5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6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7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8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9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0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1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2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3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4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5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6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7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8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9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0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1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2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3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4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55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456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57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8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9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0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1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2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3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4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65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66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7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8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9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70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1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2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73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4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475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0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6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7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8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9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0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1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2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3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4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85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86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7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8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9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0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1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2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3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4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5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96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97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8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9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00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8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01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2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3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4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05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06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7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8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9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0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1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2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3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4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5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6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7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8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9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20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1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22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3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4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5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26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7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7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8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6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29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0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1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32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33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4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5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36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37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8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9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0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41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42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3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4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5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7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8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9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0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1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2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53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4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54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5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6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557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8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9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0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1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2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3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4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5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66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67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8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9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0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1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2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3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4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5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6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7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8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9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0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1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2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3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4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5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6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7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8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89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0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91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2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3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4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95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6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7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98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0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01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02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4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05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0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06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7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8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9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10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0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11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2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3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4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5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6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7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8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9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0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1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22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23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4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5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626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7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8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9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0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1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2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3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4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35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36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7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8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9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0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1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2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3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4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5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7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8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9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1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2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3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4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5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56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657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58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9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0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1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2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3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4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5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66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67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8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9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0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71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72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3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4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675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68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76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7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8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9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554" name="Rectangle 2553"/>
          <p:cNvSpPr/>
          <p:nvPr userDrawn="1"/>
        </p:nvSpPr>
        <p:spPr bwMode="auto">
          <a:xfrm>
            <a:off x="2665048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7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752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A76-5C7C-4911-8C00-C4BF817C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5854A-7E7E-47FA-93E4-9D299F8BE260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4AF4E-9853-4921-A64E-0BBB1197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3172D-9D51-459E-9B39-A6618C20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CE30A8-407D-4A4E-B1D1-A18F3A8493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5784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9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294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9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4" indent="0">
              <a:buNone/>
              <a:tabLst/>
              <a:defRPr sz="1471"/>
            </a:lvl3pPr>
            <a:lvl4pPr marL="338493" indent="0">
              <a:buNone/>
              <a:defRPr/>
            </a:lvl4pPr>
            <a:lvl5pPr marL="5042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9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4" indent="0">
              <a:buNone/>
              <a:tabLst/>
              <a:defRPr sz="1471"/>
            </a:lvl3pPr>
            <a:lvl4pPr marL="338493" indent="0">
              <a:buNone/>
              <a:defRPr/>
            </a:lvl4pPr>
            <a:lvl5pPr marL="5042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49887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2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1010" indent="0">
              <a:buNone/>
              <a:defRPr sz="1471"/>
            </a:lvl2pPr>
            <a:lvl3pPr marL="164579" indent="0">
              <a:buNone/>
              <a:defRPr sz="1471"/>
            </a:lvl3pPr>
            <a:lvl4pPr marL="350165" indent="0">
              <a:buNone/>
              <a:defRPr sz="1323"/>
            </a:lvl4pPr>
            <a:lvl5pPr marL="543921" indent="0">
              <a:buNone/>
              <a:defRPr sz="132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51835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06726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3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1006" indent="0">
              <a:buNone/>
              <a:defRPr sz="1471"/>
            </a:lvl2pPr>
            <a:lvl3pPr marL="164547" indent="0">
              <a:buNone/>
              <a:defRPr sz="1471"/>
            </a:lvl3pPr>
            <a:lvl4pPr marL="350098" indent="0">
              <a:buNone/>
              <a:defRPr sz="1323"/>
            </a:lvl4pPr>
            <a:lvl5pPr marL="543817" indent="0">
              <a:buNone/>
              <a:defRPr sz="132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41047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69519" y="6551613"/>
            <a:ext cx="3193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900">
                <a:latin typeface="Calibri" pitchFamily="34" charset="0"/>
              </a:rPr>
              <a:pPr/>
              <a:t>‹#›</a:t>
            </a:fld>
            <a:endParaRPr lang="en-US" altLang="en-US" sz="1051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0399271" rtl="0" eaLnBrk="1" fontAlgn="base" hangingPunct="1">
              <a:spcBef>
                <a:spcPct val="0"/>
              </a:spcBef>
              <a:spcAft>
                <a:spcPct val="0"/>
              </a:spcAft>
              <a:defRPr lang="en-US" sz="21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46" y="1189178"/>
            <a:ext cx="11653521" cy="1473702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15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351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051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9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82224"/>
      </p:ext>
    </p:extLst>
  </p:cSld>
  <p:clrMapOvr>
    <a:masterClrMapping/>
  </p:clrMapOvr>
  <p:transition>
    <p:fade/>
  </p:transition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81"/>
            <a:ext cx="11653523" cy="1859805"/>
          </a:xfrm>
        </p:spPr>
        <p:txBody>
          <a:bodyPr>
            <a:spAutoFit/>
          </a:bodyPr>
          <a:lstStyle>
            <a:lvl1pPr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6317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869516" y="6551613"/>
            <a:ext cx="3193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900">
                <a:latin typeface="Calibri" pitchFamily="34" charset="0"/>
              </a:rPr>
              <a:pPr/>
              <a:t>‹#›</a:t>
            </a:fld>
            <a:endParaRPr lang="en-US" altLang="en-US" sz="1051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327821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57108" tIns="28559" rIns="57108" bIns="28559" numCol="1" rtlCol="0" anchor="ctr" anchorCtr="0" compatLnSpc="1">
            <a:prstTxWarp prst="textNoShape">
              <a:avLst/>
            </a:prstTxWarp>
          </a:bodyPr>
          <a:lstStyle/>
          <a:p>
            <a:pPr algn="ctr" defTabSz="570894" fontAlgn="base">
              <a:spcBef>
                <a:spcPct val="0"/>
              </a:spcBef>
              <a:spcAft>
                <a:spcPct val="0"/>
              </a:spcAft>
            </a:pPr>
            <a:endParaRPr lang="en-US" sz="131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273707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11653523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346061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84B82B2-045A-41B5-8CC7-6E487EAE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D7854-4ACC-4338-8FB5-68610378F10D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812FB1-16E4-49D4-9012-11C19557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980C10-AFA4-4BE2-838B-E82AA2AB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D0B2E-BFDB-4927-9F2B-14374F0CD4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6086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76200">
            <a:solidFill>
              <a:srgbClr val="0072C6"/>
            </a:solidFill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3" y="1350547"/>
            <a:ext cx="3982987" cy="4826970"/>
          </a:xfrm>
        </p:spPr>
        <p:txBody>
          <a:bodyPr wrap="square">
            <a:norm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1951">
                <a:solidFill>
                  <a:srgbClr val="0072C6"/>
                </a:solidFill>
              </a:defRPr>
            </a:lvl1pPr>
            <a:lvl2pPr marL="0" indent="0">
              <a:spcBef>
                <a:spcPts val="451"/>
              </a:spcBef>
              <a:buNone/>
              <a:defRPr sz="1351"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5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6" name="TextBox 5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69241" y="369728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24899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1" tIns="34291" rIns="34291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48" fontAlgn="base">
              <a:spcBef>
                <a:spcPct val="0"/>
              </a:spcBef>
              <a:spcAft>
                <a:spcPct val="0"/>
              </a:spcAft>
            </a:pPr>
            <a:endParaRPr lang="en-US" sz="165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5" y="1197329"/>
            <a:ext cx="11653521" cy="1956973"/>
          </a:xfrm>
        </p:spPr>
        <p:txBody>
          <a:bodyPr/>
          <a:lstStyle>
            <a:lvl1pPr marL="0" indent="0">
              <a:buNone/>
              <a:defRPr sz="2427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8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0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3034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685694"/>
            <a:fld id="{FCBA4302-AB3A-4B30-AA1E-4FC776169C46}" type="datetimeFigureOut">
              <a:rPr lang="en-US" smtClean="0">
                <a:solidFill>
                  <a:srgbClr val="FFFFFF"/>
                </a:solidFill>
              </a:rPr>
              <a:pPr defTabSz="685694"/>
              <a:t>4/16/2019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7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685694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685694"/>
            <a:fld id="{238D2EFD-9BE3-4DA5-8511-61AA80F92140}" type="slidenum">
              <a:rPr lang="pl-PL" smtClean="0">
                <a:solidFill>
                  <a:srgbClr val="FFFFFF"/>
                </a:solidFill>
              </a:rPr>
              <a:pPr defTabSz="685694"/>
              <a:t>‹#›</a:t>
            </a:fld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7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4" y="1350548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1951">
                <a:solidFill>
                  <a:srgbClr val="0072C6"/>
                </a:solidFill>
              </a:defRPr>
            </a:lvl1pPr>
            <a:lvl2pPr marL="0" indent="0">
              <a:spcBef>
                <a:spcPts val="451"/>
              </a:spcBef>
              <a:buNone/>
              <a:defRPr sz="1351">
                <a:solidFill>
                  <a:schemeClr val="tx1"/>
                </a:solidFill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80" y="1350964"/>
            <a:ext cx="6868861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6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8" name="TextBox 7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1" y="369728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59766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348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47253" y="2578617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630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BE73-1A7E-4E96-9B57-2DC98C88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27CA0-0F71-4629-B5B8-33FCC1B2C946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6355-C731-4FEC-B699-9A0EDFCC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310A-17E8-4CEE-B003-EBC14E6A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8CE1A-0581-42E6-9469-6F122DD2BD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16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4EB581-1469-41F9-A332-0064E12F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0E534-66C5-474E-9818-891B5E08860A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F8FD33-22EA-4086-BC43-EBB145E2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03EA4D-CB26-4FCC-A2B4-112A7ED8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2EB786-3819-4526-816C-A866D4CCE1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676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F670A26-EB7E-4B0C-BC62-262C6F6B7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EAD3C-8AFD-4848-B664-9E5CF10F1E01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CA79228-04C5-42D3-862E-E4C7F229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D033C73-BB20-4793-B4DE-CD4CCAD0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126327-CB18-4E1D-844C-58BF5E76BA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49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CACE62E-F0F6-404A-86E5-9A32AFD8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15C7A-9BCC-4F6F-A7D8-507A094E7889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D4E7157-6CA4-4E6B-88AF-A7566D25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EFB757F-4724-4DAD-AF07-F603F563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D746B3-6A7D-487B-8889-2FBA9DC947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67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247021-9DE8-43D7-8CD6-0C8BF39E6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4721D-961E-4ACD-AE52-C5B45240382E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9A4F69-B164-4AE4-BBAA-75C6293C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B99A3B-9277-4793-B849-5BBA85A7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AF0267-3430-4E31-9C82-DAFA9A29B0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049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3A29E0-FC97-433A-9E27-2A4B195D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BF450-8FEC-40E2-ADB7-B978ABB4A7F3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55FDF2-C75E-4B58-9F82-4B38BE26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8A4ABD-F400-4CDF-A86E-83B7D2F2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2A37EE-2C15-4C67-A17A-1C672D4D45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52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7EA7974-73DF-4212-9E43-9E56DD40A1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DB5AF79-6098-43B8-86B0-296AA13453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65BB-4E46-4A17-890D-13572E11D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FFFFF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96D7CB48-FB95-43F9-B294-1AD016EB8897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3D4D1-5933-4D7C-8C23-C94AD4F14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F1179-E68C-4231-AF29-D7523D96E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EAF949B2-69FA-4EC5-8FD4-C8D786EE1AD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377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3" y="289518"/>
            <a:ext cx="11655079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41" y="1189183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8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685802" fontAlgn="auto">
              <a:spcBef>
                <a:spcPts val="0"/>
              </a:spcBef>
              <a:spcAft>
                <a:spcPts val="0"/>
              </a:spcAft>
              <a:defRPr lang="en-US" sz="663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26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ransition>
    <p:fade/>
  </p:transition>
  <p:txStyles>
    <p:titleStyle>
      <a:lvl1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lang="en-US" sz="2941" kern="1200" spc="-75" dirty="0">
          <a:ln w="3175">
            <a:noFill/>
          </a:ln>
          <a:solidFill>
            <a:schemeClr val="tx1"/>
          </a:solidFill>
          <a:latin typeface="+mj-lt"/>
          <a:ea typeface="ＭＳ Ｐゴシック" charset="0"/>
          <a:cs typeface="Segoe UI" pitchFamily="34" charset="0"/>
        </a:defRPr>
      </a:lvl1pPr>
      <a:lvl2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336158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672314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008473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344630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252118" indent="-25211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647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marL="429535" indent="-177417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764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88276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47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56354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24433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3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4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4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5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42901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858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4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3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4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6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-4" y="41278"/>
            <a:ext cx="12192003" cy="349246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4" y="-4"/>
            <a:ext cx="12192001" cy="349247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1D05F1E7-9BC0-44CF-96FA-A0F00A67A4BF}"/>
              </a:ext>
            </a:extLst>
          </p:cNvPr>
          <p:cNvSpPr txBox="1">
            <a:spLocks/>
          </p:cNvSpPr>
          <p:nvPr/>
        </p:nvSpPr>
        <p:spPr>
          <a:xfrm>
            <a:off x="550122" y="2303376"/>
            <a:ext cx="9992836" cy="2251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Machine Learning with SQL Server</a:t>
            </a: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Part 1 </a:t>
            </a:r>
            <a:r>
              <a:rPr lang="en-US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- Machine Learning with SQL Server ML Services</a:t>
            </a: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</p:txBody>
      </p:sp>
      <p:sp>
        <p:nvSpPr>
          <p:cNvPr id="15" name="Podtytuł 3">
            <a:extLst>
              <a:ext uri="{FF2B5EF4-FFF2-40B4-BE49-F238E27FC236}">
                <a16:creationId xmlns:a16="http://schemas.microsoft.com/office/drawing/2014/main" id="{2E1CE4F6-D07D-4936-A8F3-ECB3A2FF0A4D}"/>
              </a:ext>
            </a:extLst>
          </p:cNvPr>
          <p:cNvSpPr txBox="1">
            <a:spLocks/>
          </p:cNvSpPr>
          <p:nvPr/>
        </p:nvSpPr>
        <p:spPr>
          <a:xfrm>
            <a:off x="1524004" y="4300618"/>
            <a:ext cx="7147145" cy="1116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17" name="Podtytuł 3">
            <a:extLst>
              <a:ext uri="{FF2B5EF4-FFF2-40B4-BE49-F238E27FC236}">
                <a16:creationId xmlns:a16="http://schemas.microsoft.com/office/drawing/2014/main" id="{7F695322-C257-4224-94C4-4A9BB663917B}"/>
              </a:ext>
            </a:extLst>
          </p:cNvPr>
          <p:cNvSpPr txBox="1">
            <a:spLocks/>
          </p:cNvSpPr>
          <p:nvPr/>
        </p:nvSpPr>
        <p:spPr>
          <a:xfrm>
            <a:off x="550122" y="5070623"/>
            <a:ext cx="8546029" cy="1567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Marcin Szeliga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Unsupervised learning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42191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Learning from data without labels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Use cases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Clustering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Dimensionality reduction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Anomaly detection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Autoencoders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Generative adversarial network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2BFEE95-904D-4411-A60E-E28A6377154F}"/>
              </a:ext>
            </a:extLst>
          </p:cNvPr>
          <p:cNvSpPr/>
          <p:nvPr/>
        </p:nvSpPr>
        <p:spPr>
          <a:xfrm>
            <a:off x="7929686" y="3194811"/>
            <a:ext cx="27748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00" dirty="0"/>
              <a:t>By Andrew Glassner, The Imaginary Institute</a:t>
            </a:r>
            <a:endParaRPr lang="en-US" sz="10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BBD05C8-9553-4761-9EAD-63B8CBB4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832" y="829218"/>
            <a:ext cx="4884249" cy="228825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4270B84-C333-445F-A6E9-518C58D2D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900" y="3844799"/>
            <a:ext cx="4964111" cy="24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Reinforcement learning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42191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Like training a pet - rewards for good behavior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Labels are not needed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Use cases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AlphaGo Zero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Robotics and industrial automation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Finding optimal treatment policies, trade execution, …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Text, speech, and dialog systems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2BFEE95-904D-4411-A60E-E28A6377154F}"/>
              </a:ext>
            </a:extLst>
          </p:cNvPr>
          <p:cNvSpPr/>
          <p:nvPr/>
        </p:nvSpPr>
        <p:spPr>
          <a:xfrm>
            <a:off x="8056957" y="6443877"/>
            <a:ext cx="26872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https://selfdrivingcars.mit.edu/deeptraffic/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CDD38E2-26EB-4AE9-9919-2B91F3827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260" y="1012283"/>
            <a:ext cx="5849410" cy="54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6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Supervised learning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42191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Each piece of data must be labelled 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goal is to learn how to predict that label 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Use cases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Regression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Classification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Recommendation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4D4F376-CE7E-4248-957F-7ACAA6A9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346" y="768164"/>
            <a:ext cx="5154691" cy="1486236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073A7F8C-7267-4DD9-97E3-B32C5C7E9F31}"/>
              </a:ext>
            </a:extLst>
          </p:cNvPr>
          <p:cNvSpPr/>
          <p:nvPr/>
        </p:nvSpPr>
        <p:spPr>
          <a:xfrm>
            <a:off x="8173806" y="6364062"/>
            <a:ext cx="270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00" dirty="0"/>
              <a:t>By Andrew Glassner, The Imaginary Institute</a:t>
            </a:r>
            <a:endParaRPr lang="en-US" sz="10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902C490D-3B02-48FE-B2EB-3A3DC1931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46" y="2408677"/>
            <a:ext cx="5273847" cy="395538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B92061D9-B291-4FA3-9CC0-518CE9FA2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8" y="5212335"/>
            <a:ext cx="5439474" cy="1151725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D9456978-A2FD-43BA-BA37-A4C25287DE96}"/>
              </a:ext>
            </a:extLst>
          </p:cNvPr>
          <p:cNvSpPr/>
          <p:nvPr/>
        </p:nvSpPr>
        <p:spPr>
          <a:xfrm>
            <a:off x="1773006" y="6392229"/>
            <a:ext cx="270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00" dirty="0"/>
              <a:t>By Andrew Glassner, The Imaginary Institute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921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Underfitting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42191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Model that can neither learn from training data nor generalize to new data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Easy to detect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Model is too simple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Wrong algorithm was used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Learning was too quick (wrong hyperparameters)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Data does not contains useful patterns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EF123D0-9353-411B-833C-ED0264CD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149" y="1421654"/>
            <a:ext cx="4322019" cy="51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Overfitting (overtraining)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42191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SzPct val="110000"/>
              <a:buNone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If model corresponds too closely or exactly to a particular set of data, it may fail to predict future observations reliably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363DA0B-ECB6-43CE-878D-EF510EF7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453" y="1467798"/>
            <a:ext cx="4188266" cy="496866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18658F9D-1178-45C1-8CBE-AA89B6E5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419" y="4597184"/>
            <a:ext cx="2961930" cy="806704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7FE279B9-0FD3-4508-8A0A-CBCFD9926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25" y="3640302"/>
            <a:ext cx="4401629" cy="314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1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Good fit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2992677" cy="501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More complex model may overfit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Longer training may not help either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We need test data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2F3D869-A37A-4A28-9529-BAB9F8B5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669" y="1379983"/>
            <a:ext cx="4301212" cy="517939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940AA46-3A8E-4E32-990A-36AB00E74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79" y="1536695"/>
            <a:ext cx="3409443" cy="228638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60223D29-3A66-4E66-8382-F290178B7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78" y="4181115"/>
            <a:ext cx="3543333" cy="22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83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Test data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ECFEB65-169D-43ED-B270-F75C6AFE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6" y="1274232"/>
            <a:ext cx="10695123" cy="55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4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Training data usage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42191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Used for learning, to fit model parameters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Model can learn apparent relationships in the training data that do not hold in general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Neural Net tank urban legend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More data may help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Reducing model complexity (numbers of parameters) may also help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487BEB1-4D7A-4097-A8E2-8AEF0DE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44" y="1499195"/>
            <a:ext cx="4813669" cy="51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1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Test data usage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42191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Used for model evaluation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Should be similar to training data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Contains the same patterns, but different random noise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Can be used only once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Looks like we need third data set to optimize models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E8AE1CC-0FE9-47AC-99E1-D9361475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06" y="1448127"/>
            <a:ext cx="4720886" cy="52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6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Train, Validation and Test datasets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CC5C40D-FF93-4109-BD94-6815606D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7" y="1186830"/>
            <a:ext cx="8778058" cy="554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0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3D8E36-FDC5-440D-9FC6-E473DADA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noProof="0" dirty="0"/>
              <a:t>Marcin Szeliga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22276D-8C2A-41E9-AA3F-FFBC692E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7651396" cy="4962343"/>
          </a:xfrm>
        </p:spPr>
        <p:txBody>
          <a:bodyPr/>
          <a:lstStyle/>
          <a:p>
            <a:r>
              <a:rPr lang="en-US" sz="28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Philosopher</a:t>
            </a:r>
          </a:p>
          <a:p>
            <a:r>
              <a:rPr lang="en-US" sz="28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 20 years of Professional experience</a:t>
            </a:r>
          </a:p>
          <a:p>
            <a:r>
              <a:rPr lang="en-US" sz="28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Artificial Intelligence MVP &amp; MCT</a:t>
            </a:r>
          </a:p>
          <a:p>
            <a:r>
              <a:rPr lang="en-US" sz="28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Certified Solutions Expert </a:t>
            </a:r>
          </a:p>
          <a:p>
            <a:pPr lvl="1"/>
            <a:r>
              <a:rPr lang="en-US" sz="24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Management and Analytics </a:t>
            </a:r>
          </a:p>
          <a:p>
            <a:pPr lvl="1"/>
            <a:r>
              <a:rPr lang="en-US" sz="24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Platform and Infrastructure </a:t>
            </a:r>
          </a:p>
          <a:p>
            <a:pPr lvl="1"/>
            <a:r>
              <a:rPr lang="en-US" sz="24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Intelligence</a:t>
            </a:r>
          </a:p>
          <a:p>
            <a:r>
              <a:rPr lang="en-US" sz="28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Certified Solutions Developer</a:t>
            </a:r>
          </a:p>
          <a:p>
            <a:pPr lvl="1"/>
            <a:r>
              <a:rPr lang="en-US" sz="24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Solution Architect</a:t>
            </a:r>
            <a:endParaRPr lang="en-US" sz="1800" noProof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marcin.szeliga@datacommunity.pl</a:t>
            </a:r>
            <a:endParaRPr lang="en-US" sz="4000" noProof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9D2AE904-A597-4FDD-9D96-3BACEDDD0D91}"/>
              </a:ext>
            </a:extLst>
          </p:cNvPr>
          <p:cNvGrpSpPr/>
          <p:nvPr/>
        </p:nvGrpSpPr>
        <p:grpSpPr>
          <a:xfrm>
            <a:off x="7402171" y="327931"/>
            <a:ext cx="4789829" cy="6484953"/>
            <a:chOff x="6993394" y="-1510"/>
            <a:chExt cx="5069099" cy="6863057"/>
          </a:xfrm>
        </p:grpSpPr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9D408AD6-FE91-4407-9099-1213386A1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0623" y="2037"/>
              <a:ext cx="2409066" cy="3430510"/>
            </a:xfrm>
            <a:prstGeom prst="rect">
              <a:avLst/>
            </a:prstGeom>
          </p:spPr>
        </p:pic>
        <p:pic>
          <p:nvPicPr>
            <p:cNvPr id="14" name="Obraz 13">
              <a:extLst>
                <a:ext uri="{FF2B5EF4-FFF2-40B4-BE49-F238E27FC236}">
                  <a16:creationId xmlns:a16="http://schemas.microsoft.com/office/drawing/2014/main" id="{DA6AF420-A4A4-44F1-A5EC-598FCC8F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0623" y="3441727"/>
              <a:ext cx="2421870" cy="3419820"/>
            </a:xfrm>
            <a:prstGeom prst="rect">
              <a:avLst/>
            </a:prstGeom>
          </p:spPr>
        </p:pic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7E3739F5-FA59-4DB8-B562-2808AD45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3394" y="3429000"/>
              <a:ext cx="2540502" cy="3432547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691C74B4-5871-43F3-A317-478FF450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3394" y="-1510"/>
              <a:ext cx="2503505" cy="3378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03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Train, Validation and Test datasets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42191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Validation dataset is used for tuning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To prevent overfitting, watch the error on the validation data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If training error is still declining, but validation (or test) error is going up, the model starts overfit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When you are happy, evaluate the model on test data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B153FFD-F941-45BB-A2DE-94D463CA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53" y="1499194"/>
            <a:ext cx="5899206" cy="4543228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970B48C9-E9AB-4415-A3E8-732BAF8617FB}"/>
              </a:ext>
            </a:extLst>
          </p:cNvPr>
          <p:cNvSpPr/>
          <p:nvPr/>
        </p:nvSpPr>
        <p:spPr>
          <a:xfrm>
            <a:off x="7762840" y="6212723"/>
            <a:ext cx="27748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00" dirty="0"/>
              <a:t>By Andrew Glassner, The Imaginary Institute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6995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latin typeface="Euphemia" panose="020B0503040102020104" pitchFamily="34" charset="0"/>
              </a:rPr>
              <a:t> CRISP-DM methodology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4056207" cy="5113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Cross-industry standard process for data mining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Conceived in 1996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Provides a structured approach to planning a data mining project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Still in use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9153F9A-23D8-42A3-AFC7-690DC2DB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168" y="1346111"/>
            <a:ext cx="7154068" cy="4239303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66AE9B6B-E147-4BCD-BC67-B7216933F1B6}"/>
              </a:ext>
            </a:extLst>
          </p:cNvPr>
          <p:cNvSpPr/>
          <p:nvPr/>
        </p:nvSpPr>
        <p:spPr>
          <a:xfrm>
            <a:off x="5014292" y="5886773"/>
            <a:ext cx="6880791" cy="24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992" dirty="0">
                <a:latin typeface="Arial" panose="020B0604020202020204" pitchFamily="34" charset="0"/>
              </a:rPr>
              <a:t>SOURCE: CRISP-DM 1.0 http://www.crisp-dm.org/download.htm	DESIGN: Nicole Leaper  http://www.nicoleleaper.com</a:t>
            </a:r>
          </a:p>
        </p:txBody>
      </p:sp>
    </p:spTree>
    <p:extLst>
      <p:ext uri="{BB962C8B-B14F-4D97-AF65-F5344CB8AC3E}">
        <p14:creationId xmlns:p14="http://schemas.microsoft.com/office/powerpoint/2010/main" val="303077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863" y="1215189"/>
            <a:ext cx="4680284" cy="2438400"/>
          </a:xfrm>
        </p:spPr>
        <p:txBody>
          <a:bodyPr/>
          <a:lstStyle/>
          <a:p>
            <a:pPr algn="ctr" defTabSz="685966"/>
            <a:r>
              <a:rPr lang="en-US" sz="4400" b="1" noProof="0" dirty="0"/>
              <a:t>SQL Server Machine Learning Services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25935" y="1969181"/>
            <a:ext cx="3944097" cy="1789375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>
                <a:ln w="3175">
                  <a:noFill/>
                </a:ln>
                <a:solidFill>
                  <a:schemeClr val="accent4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685155">
              <a:defRPr/>
            </a:pPr>
            <a:endParaRPr lang="en-US" sz="2400" spc="-75" dirty="0">
              <a:solidFill>
                <a:srgbClr val="2C2C2C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072548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In-database advanced analytics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FD7ABA4-FC1F-43EF-A4C2-462BDF30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7" y="1499194"/>
            <a:ext cx="11008068" cy="48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SQL Server Machine Learning Services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C59AEEE-D45B-4B14-B980-63637EF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8" y="1423507"/>
            <a:ext cx="10855840" cy="5240162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13ED408A-CFC1-4763-A1D9-518FC124C810}"/>
              </a:ext>
            </a:extLst>
          </p:cNvPr>
          <p:cNvSpPr/>
          <p:nvPr/>
        </p:nvSpPr>
        <p:spPr>
          <a:xfrm>
            <a:off x="8130637" y="6417448"/>
            <a:ext cx="28186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00" dirty="0"/>
              <a:t>By Ginger Grant, http://www.desertislesql.com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63738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SQL Server Extensibility Framework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10791860" cy="5317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Host external runtimes securely on SQL Server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Resource governance on external processes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EXTERNAL RESOURCE POOL to control CPU, Memory, CPU Affinity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Integrate with SQL query execution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New external script operator to exchange data / 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Parallel query pushing data to multiple external processes / threads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Streaming mode execution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Batch mode execution (in SQL Server 2017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/2019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Implied Authentication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Impersonation for loopback connections from external scripts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Just use trusted connection in connection string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239460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Performance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68497BB-562F-4976-B168-3053B790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323" y="2225219"/>
            <a:ext cx="5870415" cy="330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F60DB56-343F-4110-9462-CABADEC93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39" y="2583239"/>
            <a:ext cx="5324305" cy="2687316"/>
          </a:xfrm>
          <a:prstGeom prst="rect">
            <a:avLst/>
          </a:prstGeom>
        </p:spPr>
      </p:pic>
      <p:sp>
        <p:nvSpPr>
          <p:cNvPr id="9" name="Prostokąt 12">
            <a:extLst>
              <a:ext uri="{FF2B5EF4-FFF2-40B4-BE49-F238E27FC236}">
                <a16:creationId xmlns:a16="http://schemas.microsoft.com/office/drawing/2014/main" id="{8146DC29-D0D9-4905-B90E-AD2DD3B75FB4}"/>
              </a:ext>
            </a:extLst>
          </p:cNvPr>
          <p:cNvSpPr/>
          <p:nvPr/>
        </p:nvSpPr>
        <p:spPr>
          <a:xfrm>
            <a:off x="8607690" y="5319940"/>
            <a:ext cx="16514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5+ hours to 40 seconds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995674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Installation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42191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Two options: In-Database or Standalone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R and Python must be downloaded from Internet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You will need both Microsoft R/Python Open and Microsoft R/Python Server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SQL Server 2017 components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Microsoft R Open 3.3.3 and R Server 9.2.0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Python 3.5 Anaconda with 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R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evo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S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cale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P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y 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A97F872-643B-47A5-B6FA-B6EB6DB28F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87428" y="1499195"/>
            <a:ext cx="6025448" cy="513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30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External scripts execution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714443" y="1642603"/>
            <a:ext cx="10747454" cy="1475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SzPct val="110000"/>
              <a:buNone/>
            </a:pPr>
            <a:r>
              <a:rPr lang="en-US" dirty="0" err="1">
                <a:solidFill>
                  <a:srgbClr val="465562"/>
                </a:solidFill>
                <a:latin typeface="Euphemia"/>
              </a:rPr>
              <a:t>sp_execute_external_script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is a stored procedure that executes a provided script as an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argument on an external script to a provided language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BB92328-CEE6-452D-A441-D3D8EF07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43" y="3230067"/>
            <a:ext cx="10763114" cy="35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96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Configuration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769195" y="6373378"/>
            <a:ext cx="11800861" cy="325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SzPct val="110000"/>
              <a:buNone/>
            </a:pPr>
            <a:r>
              <a:rPr lang="pl-PL" sz="1200" dirty="0">
                <a:solidFill>
                  <a:srgbClr val="465562"/>
                </a:solidFill>
                <a:latin typeface="Euphemia"/>
              </a:rPr>
              <a:t>https://github.com/Microsoft/sql-server-samples/tree/master/samples/features/machine-learning-services/ssms-custom-reports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F023DFF-EAD7-40B9-BEF0-60D16518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57" y="1410630"/>
            <a:ext cx="4648201" cy="489985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DC88564B-E8CC-4C28-AD47-3FB64D1C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90" y="1410629"/>
            <a:ext cx="4154905" cy="49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9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latin typeface="Euphemia" panose="020B0503040102020104" pitchFamily="34" charset="0"/>
              </a:rPr>
              <a:t>Agenda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7" y="1499195"/>
            <a:ext cx="399627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Data Science and Machine Learning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SQL Server Machine Learning Services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D16B367-95CC-49FA-8C5D-AB8D43878478}"/>
              </a:ext>
            </a:extLst>
          </p:cNvPr>
          <p:cNvSpPr/>
          <p:nvPr/>
        </p:nvSpPr>
        <p:spPr>
          <a:xfrm>
            <a:off x="5380946" y="6211656"/>
            <a:ext cx="60462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By Kenneth Jensen - </a:t>
            </a:r>
            <a:r>
              <a:rPr lang="pl-PL" sz="1000" dirty="0"/>
              <a:t>o</a:t>
            </a:r>
            <a:r>
              <a:rPr lang="en-US" sz="1000" dirty="0"/>
              <a:t>wn work based on: ftp://public.dhe.ibm.com/software/analytics/spss/documentation/modeler/18.0/en/ModelerCRISPDM.pdf (Figure 1), CC BY-SA 3.0, https://commons.wikimedia.org/w/index.php?curid=24930610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D1B345F-F48C-494A-86DE-B8DD62A9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73" y="712921"/>
            <a:ext cx="5421919" cy="54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49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Installing R packages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531342" y="4140234"/>
            <a:ext cx="10930555" cy="2342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R Client (R.exe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or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Rstudio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)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xp_cmdshell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rxInstallPackages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ScaleR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function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In-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database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Package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Management (CREATE EXTERNAL LIBRARY)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4B64B9B-FA5A-42D4-B424-0442AE6F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53" y="1555694"/>
            <a:ext cx="8969784" cy="25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33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Fraud detection with SQL Server Machine Learning Services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747650" cy="5167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Fraud detection is one of the earliest industrial applications of advanced analytics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discovery of Benford's law goes back to 1881, when astronomer Simon Newcomb noticed that in logarithm tables the earlier pages were much more worn than the other pages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phenomenon was again noted in 1938 by the physicist Frank Benford, who tested it on data from 20 different domains 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4E15E13-9290-49E0-BC84-A8D22BE7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173" y="6107790"/>
            <a:ext cx="2698889" cy="55882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FB93D99-3889-461B-8D78-9FA03B7C19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29284" y="1598259"/>
            <a:ext cx="5335595" cy="441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39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Fraud detection with SQL Server Machine Learning Services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4" y="1499195"/>
            <a:ext cx="7462643" cy="50703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Goals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:</a:t>
            </a:r>
            <a:endParaRPr lang="en-US" dirty="0">
              <a:solidFill>
                <a:srgbClr val="465562"/>
              </a:solidFill>
              <a:latin typeface="Euphemia"/>
            </a:endParaRP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Identify fraudulent vendors based on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invoice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numbers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Operationalize solution using SQL Server 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ML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Services 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and SSRS 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Tasks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: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Count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first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digits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frequency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-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[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BenfordFraud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].[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VendorInvoiceDigits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]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Determine whether there is a significant difference between the expected and the observed frequencies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- [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BenfordFraud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].[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getPotentialFraudulentVendorsList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]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Visualize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distribution of leading digits in invoices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- [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BenfordFraud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].[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getVendorInvoiceDigits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]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41689D7-2FD3-4E7A-B78C-C9694F2297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8"/>
          <a:stretch/>
        </p:blipFill>
        <p:spPr>
          <a:xfrm>
            <a:off x="8127563" y="2324459"/>
            <a:ext cx="3944086" cy="292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71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Deploy predictive analytics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4CD3E1-6E2C-4599-AA09-19F18715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29" y="1452433"/>
            <a:ext cx="10940096" cy="52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85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Native Scoring using PREDICT function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5" y="1499194"/>
            <a:ext cx="7407699" cy="525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Requirements: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65562"/>
                </a:solidFill>
                <a:latin typeface="Euphemia"/>
              </a:rPr>
              <a:t>rx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* models only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Serialized model from 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rxSerializeModel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(R)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Serialized model from 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rx_serialize_model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(Python)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Key Benefits: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Runs natively in SQL Server (No R / Python dependency)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Low latency for execution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Ideal for highly concurrent scoring of few rows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Can be used in INSERT/UPDATE/MERGE statement directly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0A565C0-4469-401C-A4E4-F71FD82A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008" y="2500279"/>
            <a:ext cx="4654543" cy="26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21" y="1215189"/>
            <a:ext cx="4680284" cy="2438400"/>
          </a:xfrm>
        </p:spPr>
        <p:txBody>
          <a:bodyPr/>
          <a:lstStyle/>
          <a:p>
            <a:pPr algn="ctr" defTabSz="685966"/>
            <a:r>
              <a:rPr lang="en-US" sz="4400" b="1" noProof="0" dirty="0"/>
              <a:t>Data Science </a:t>
            </a:r>
            <a:br>
              <a:rPr lang="en-US" sz="4400" b="1" noProof="0" dirty="0"/>
            </a:br>
            <a:r>
              <a:rPr lang="en-US" sz="4400" b="1" noProof="0" dirty="0"/>
              <a:t>and </a:t>
            </a:r>
            <a:br>
              <a:rPr lang="en-US" sz="4400" b="1" noProof="0" dirty="0"/>
            </a:br>
            <a:r>
              <a:rPr lang="en-US" sz="4400" b="1" noProof="0" dirty="0"/>
              <a:t>Machine Learning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25935" y="1969181"/>
            <a:ext cx="3944097" cy="1789375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>
                <a:ln w="3175">
                  <a:noFill/>
                </a:ln>
                <a:solidFill>
                  <a:schemeClr val="accent4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685155">
              <a:defRPr/>
            </a:pPr>
            <a:endParaRPr lang="en-US" sz="2400" spc="-75" dirty="0">
              <a:solidFill>
                <a:srgbClr val="2C2C2C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76432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latin typeface="Euphemia" panose="020B0503040102020104" pitchFamily="34" charset="0"/>
              </a:rPr>
              <a:t>Data Science and Machine Learning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471E1FC-2D7A-4B2D-8AF7-DE11B20F6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37" y="1140689"/>
            <a:ext cx="8955522" cy="5696707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DEA700CA-255F-4C4D-89CD-68C07475AE1A}"/>
              </a:ext>
            </a:extLst>
          </p:cNvPr>
          <p:cNvSpPr/>
          <p:nvPr/>
        </p:nvSpPr>
        <p:spPr>
          <a:xfrm>
            <a:off x="9194953" y="6463667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Source: Nvidi</a:t>
            </a:r>
            <a:r>
              <a:rPr lang="pl-PL" sz="1100" dirty="0"/>
              <a:t>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09494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latin typeface="Euphemia" panose="020B0503040102020104" pitchFamily="34" charset="0"/>
              </a:rPr>
              <a:t>Machine Learning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551427" cy="3049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SzPct val="110000"/>
              <a:buNone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 computer program is said to learn from experience E with respect to some class of tasks T and performance measure P if its performance at tasks in T, as measured by P, improves with experience E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A8B1241-1905-434A-8146-FBEADD9E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402" y="1413212"/>
            <a:ext cx="4063889" cy="105521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1C4326D-1A50-4E92-BBD8-FA3B3BC0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97" y="2652990"/>
            <a:ext cx="4135069" cy="100349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2C74E417-945A-405F-B40E-59779002094F}"/>
              </a:ext>
            </a:extLst>
          </p:cNvPr>
          <p:cNvSpPr/>
          <p:nvPr/>
        </p:nvSpPr>
        <p:spPr>
          <a:xfrm>
            <a:off x="6924377" y="4461021"/>
            <a:ext cx="4766350" cy="1967534"/>
          </a:xfrm>
          <a:prstGeom prst="rect">
            <a:avLst/>
          </a:prstGeom>
          <a:solidFill>
            <a:srgbClr val="505050">
              <a:shade val="80000"/>
              <a:satMod val="180000"/>
            </a:srgbClr>
          </a:solidFill>
          <a:ln w="9525" cap="flat" cmpd="sng" algn="ctr">
            <a:solidFill>
              <a:srgbClr val="505050"/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52CFE0D1-7C78-43A0-8E46-68DF162C81A3}"/>
              </a:ext>
            </a:extLst>
          </p:cNvPr>
          <p:cNvSpPr txBox="1"/>
          <p:nvPr/>
        </p:nvSpPr>
        <p:spPr>
          <a:xfrm>
            <a:off x="8394237" y="4481904"/>
            <a:ext cx="1605651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$2,600.45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4CBF818F-4E48-41FD-97F5-DDC65AFE7E15}"/>
              </a:ext>
            </a:extLst>
          </p:cNvPr>
          <p:cNvSpPr txBox="1"/>
          <p:nvPr/>
        </p:nvSpPr>
        <p:spPr>
          <a:xfrm>
            <a:off x="8428117" y="4959864"/>
            <a:ext cx="1560113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$2,294.58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28117C3-113F-4484-8739-118E4C901C88}"/>
              </a:ext>
            </a:extLst>
          </p:cNvPr>
          <p:cNvSpPr txBox="1"/>
          <p:nvPr/>
        </p:nvSpPr>
        <p:spPr>
          <a:xfrm>
            <a:off x="8428117" y="5433450"/>
            <a:ext cx="1575443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$1,003.30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C8C292C1-3554-4BFF-9180-E299A5254444}"/>
              </a:ext>
            </a:extLst>
          </p:cNvPr>
          <p:cNvSpPr txBox="1"/>
          <p:nvPr/>
        </p:nvSpPr>
        <p:spPr>
          <a:xfrm>
            <a:off x="8428118" y="5939257"/>
            <a:ext cx="1560114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$8,488.32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2495E2FA-68C2-4213-B503-E89277F9D4D7}"/>
              </a:ext>
            </a:extLst>
          </p:cNvPr>
          <p:cNvSpPr txBox="1"/>
          <p:nvPr/>
        </p:nvSpPr>
        <p:spPr>
          <a:xfrm>
            <a:off x="6936036" y="3983061"/>
            <a:ext cx="1512342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rgbClr val="505050"/>
              </a:buClr>
            </a:pPr>
            <a:r>
              <a:rPr lang="pl-PL" sz="2000" b="1" i="1" dirty="0" err="1">
                <a:solidFill>
                  <a:srgbClr val="505050"/>
                </a:solidFill>
                <a:latin typeface="Segoe UI"/>
              </a:rPr>
              <a:t>Name</a:t>
            </a:r>
            <a:endParaRPr lang="en-US" sz="1600" b="1" i="1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E99BC13D-6965-495F-B2A3-1BCEEFFDCC3C}"/>
              </a:ext>
            </a:extLst>
          </p:cNvPr>
          <p:cNvSpPr txBox="1"/>
          <p:nvPr/>
        </p:nvSpPr>
        <p:spPr>
          <a:xfrm>
            <a:off x="8428118" y="3983061"/>
            <a:ext cx="1595866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rgbClr val="505050"/>
              </a:buClr>
            </a:pPr>
            <a:r>
              <a:rPr lang="pl-PL" sz="2000" b="1" i="1" dirty="0">
                <a:solidFill>
                  <a:srgbClr val="505050"/>
                </a:solidFill>
                <a:latin typeface="Segoe UI"/>
              </a:rPr>
              <a:t>Amount</a:t>
            </a:r>
            <a:endParaRPr lang="en-US" sz="1600" b="1" i="1" dirty="0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DDBAB53C-ADDF-4A18-B263-C559D8EF7E25}"/>
              </a:ext>
            </a:extLst>
          </p:cNvPr>
          <p:cNvGrpSpPr/>
          <p:nvPr/>
        </p:nvGrpSpPr>
        <p:grpSpPr>
          <a:xfrm>
            <a:off x="6936036" y="4952904"/>
            <a:ext cx="4766350" cy="983768"/>
            <a:chOff x="1377315" y="2699702"/>
            <a:chExt cx="5252085" cy="964566"/>
          </a:xfrm>
        </p:grpSpPr>
        <p:cxnSp>
          <p:nvCxnSpPr>
            <p:cNvPr id="20" name="Straight Connector 10">
              <a:extLst>
                <a:ext uri="{FF2B5EF4-FFF2-40B4-BE49-F238E27FC236}">
                  <a16:creationId xmlns:a16="http://schemas.microsoft.com/office/drawing/2014/main" id="{890E1B1C-D0FE-412C-92AE-434ED0F4B310}"/>
                </a:ext>
              </a:extLst>
            </p:cNvPr>
            <p:cNvCxnSpPr/>
            <p:nvPr/>
          </p:nvCxnSpPr>
          <p:spPr>
            <a:xfrm>
              <a:off x="1383030" y="2699702"/>
              <a:ext cx="5246370" cy="0"/>
            </a:xfrm>
            <a:prstGeom prst="line">
              <a:avLst/>
            </a:prstGeom>
            <a:noFill/>
            <a:ln w="9525" cap="flat" cmpd="sng" algn="ctr">
              <a:solidFill>
                <a:srgbClr val="0072C6"/>
              </a:solidFill>
              <a:prstDash val="solid"/>
            </a:ln>
            <a:effectLst/>
          </p:spPr>
        </p:cxnSp>
        <p:cxnSp>
          <p:nvCxnSpPr>
            <p:cNvPr id="21" name="Straight Connector 11">
              <a:extLst>
                <a:ext uri="{FF2B5EF4-FFF2-40B4-BE49-F238E27FC236}">
                  <a16:creationId xmlns:a16="http://schemas.microsoft.com/office/drawing/2014/main" id="{F65E6550-C95C-4C12-8A27-95B88830E456}"/>
                </a:ext>
              </a:extLst>
            </p:cNvPr>
            <p:cNvCxnSpPr/>
            <p:nvPr/>
          </p:nvCxnSpPr>
          <p:spPr>
            <a:xfrm>
              <a:off x="1377315" y="3181985"/>
              <a:ext cx="5246370" cy="0"/>
            </a:xfrm>
            <a:prstGeom prst="line">
              <a:avLst/>
            </a:prstGeom>
            <a:noFill/>
            <a:ln w="9525" cap="flat" cmpd="sng" algn="ctr">
              <a:solidFill>
                <a:srgbClr val="0072C6"/>
              </a:solidFill>
              <a:prstDash val="solid"/>
            </a:ln>
            <a:effectLst/>
          </p:spPr>
        </p:cxnSp>
        <p:cxnSp>
          <p:nvCxnSpPr>
            <p:cNvPr id="22" name="Straight Connector 12">
              <a:extLst>
                <a:ext uri="{FF2B5EF4-FFF2-40B4-BE49-F238E27FC236}">
                  <a16:creationId xmlns:a16="http://schemas.microsoft.com/office/drawing/2014/main" id="{A247D38B-7C4C-4FC3-AFEC-3B7BB18D10D3}"/>
                </a:ext>
              </a:extLst>
            </p:cNvPr>
            <p:cNvCxnSpPr/>
            <p:nvPr/>
          </p:nvCxnSpPr>
          <p:spPr>
            <a:xfrm>
              <a:off x="1377315" y="3664268"/>
              <a:ext cx="5246370" cy="0"/>
            </a:xfrm>
            <a:prstGeom prst="line">
              <a:avLst/>
            </a:prstGeom>
            <a:noFill/>
            <a:ln w="9525" cap="flat" cmpd="sng" algn="ctr">
              <a:solidFill>
                <a:srgbClr val="0072C6"/>
              </a:solidFill>
              <a:prstDash val="solid"/>
            </a:ln>
            <a:effectLst/>
          </p:spPr>
        </p:cxnSp>
      </p:grpSp>
      <p:sp>
        <p:nvSpPr>
          <p:cNvPr id="23" name="TextBox 13">
            <a:extLst>
              <a:ext uri="{FF2B5EF4-FFF2-40B4-BE49-F238E27FC236}">
                <a16:creationId xmlns:a16="http://schemas.microsoft.com/office/drawing/2014/main" id="{D6798501-4C22-4FF7-BB2A-AFEC0B400177}"/>
              </a:ext>
            </a:extLst>
          </p:cNvPr>
          <p:cNvSpPr txBox="1"/>
          <p:nvPr/>
        </p:nvSpPr>
        <p:spPr>
          <a:xfrm>
            <a:off x="6941863" y="4500203"/>
            <a:ext cx="1608741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Smith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24" name="Straight Connector 15">
            <a:extLst>
              <a:ext uri="{FF2B5EF4-FFF2-40B4-BE49-F238E27FC236}">
                <a16:creationId xmlns:a16="http://schemas.microsoft.com/office/drawing/2014/main" id="{851AFD0E-7AD1-4CA7-B3D1-F72911FEDBDF}"/>
              </a:ext>
            </a:extLst>
          </p:cNvPr>
          <p:cNvCxnSpPr>
            <a:cxnSpLocks/>
          </p:cNvCxnSpPr>
          <p:nvPr/>
        </p:nvCxnSpPr>
        <p:spPr>
          <a:xfrm>
            <a:off x="8448377" y="4461021"/>
            <a:ext cx="0" cy="1967534"/>
          </a:xfrm>
          <a:prstGeom prst="line">
            <a:avLst/>
          </a:prstGeom>
          <a:noFill/>
          <a:ln w="9525" cap="flat" cmpd="sng" algn="ctr">
            <a:solidFill>
              <a:srgbClr val="0072C6"/>
            </a:solidFill>
            <a:prstDash val="solid"/>
          </a:ln>
          <a:effectLst/>
        </p:spPr>
      </p:cxn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8798187F-7DB0-43C3-91F7-F1CEBF4EF151}"/>
              </a:ext>
            </a:extLst>
          </p:cNvPr>
          <p:cNvCxnSpPr>
            <a:cxnSpLocks/>
          </p:cNvCxnSpPr>
          <p:nvPr/>
        </p:nvCxnSpPr>
        <p:spPr>
          <a:xfrm>
            <a:off x="10023984" y="4461021"/>
            <a:ext cx="24593" cy="1967534"/>
          </a:xfrm>
          <a:prstGeom prst="line">
            <a:avLst/>
          </a:prstGeom>
          <a:noFill/>
          <a:ln w="9525" cap="flat" cmpd="sng" algn="ctr">
            <a:solidFill>
              <a:srgbClr val="0072C6"/>
            </a:solidFill>
            <a:prstDash val="solid"/>
          </a:ln>
          <a:effectLst/>
        </p:spPr>
      </p:cxnSp>
      <p:sp>
        <p:nvSpPr>
          <p:cNvPr id="26" name="TextBox 17">
            <a:extLst>
              <a:ext uri="{FF2B5EF4-FFF2-40B4-BE49-F238E27FC236}">
                <a16:creationId xmlns:a16="http://schemas.microsoft.com/office/drawing/2014/main" id="{CF6E1FFF-CDE4-4948-A995-7EA3C3B4FCB8}"/>
              </a:ext>
            </a:extLst>
          </p:cNvPr>
          <p:cNvSpPr txBox="1"/>
          <p:nvPr/>
        </p:nvSpPr>
        <p:spPr>
          <a:xfrm>
            <a:off x="6930206" y="4978163"/>
            <a:ext cx="1608741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Potter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70D96381-C6C9-4804-9672-A08FADE92475}"/>
              </a:ext>
            </a:extLst>
          </p:cNvPr>
          <p:cNvSpPr txBox="1"/>
          <p:nvPr/>
        </p:nvSpPr>
        <p:spPr>
          <a:xfrm>
            <a:off x="6936035" y="5451750"/>
            <a:ext cx="1608741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Peters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32563BAC-7F8D-4578-B15D-0742386CD0E5}"/>
              </a:ext>
            </a:extLst>
          </p:cNvPr>
          <p:cNvSpPr txBox="1"/>
          <p:nvPr/>
        </p:nvSpPr>
        <p:spPr>
          <a:xfrm>
            <a:off x="6918548" y="5957556"/>
            <a:ext cx="1608741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Adams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E48186-33D6-4506-8F5D-647D26D7BB90}"/>
              </a:ext>
            </a:extLst>
          </p:cNvPr>
          <p:cNvSpPr txBox="1"/>
          <p:nvPr/>
        </p:nvSpPr>
        <p:spPr>
          <a:xfrm>
            <a:off x="9963638" y="4493243"/>
            <a:ext cx="1721433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No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A36B1F7-B4CF-4129-9331-4DECEA1F7BC0}"/>
              </a:ext>
            </a:extLst>
          </p:cNvPr>
          <p:cNvSpPr txBox="1"/>
          <p:nvPr/>
        </p:nvSpPr>
        <p:spPr>
          <a:xfrm>
            <a:off x="9973900" y="4966828"/>
            <a:ext cx="1714154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Yes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8C24B1A-7429-4D44-A6E3-FAB0E31ABF42}"/>
              </a:ext>
            </a:extLst>
          </p:cNvPr>
          <p:cNvSpPr txBox="1"/>
          <p:nvPr/>
        </p:nvSpPr>
        <p:spPr>
          <a:xfrm>
            <a:off x="9967427" y="5440414"/>
            <a:ext cx="1706296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Yes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1EF464A-7F01-4EA3-B6A5-59640F2993E7}"/>
              </a:ext>
            </a:extLst>
          </p:cNvPr>
          <p:cNvSpPr txBox="1"/>
          <p:nvPr/>
        </p:nvSpPr>
        <p:spPr>
          <a:xfrm>
            <a:off x="9963637" y="5914000"/>
            <a:ext cx="1724417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rgbClr val="505050"/>
              </a:buClr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No</a:t>
            </a: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id="{2E13D706-6A34-4D66-8C33-6CEFB0C03704}"/>
              </a:ext>
            </a:extLst>
          </p:cNvPr>
          <p:cNvSpPr txBox="1"/>
          <p:nvPr/>
        </p:nvSpPr>
        <p:spPr>
          <a:xfrm>
            <a:off x="10020464" y="4021975"/>
            <a:ext cx="1595866" cy="47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rgbClr val="505050"/>
              </a:buClr>
            </a:pPr>
            <a:r>
              <a:rPr lang="pl-PL" sz="2000" b="1" i="1" dirty="0">
                <a:solidFill>
                  <a:srgbClr val="505050"/>
                </a:solidFill>
                <a:latin typeface="Segoe UI"/>
              </a:rPr>
              <a:t>Fraud ?</a:t>
            </a:r>
            <a:endParaRPr lang="en-US" sz="1600" b="1" i="1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9B6C728E-4871-42E7-A1A9-E54D75F99806}"/>
              </a:ext>
            </a:extLst>
          </p:cNvPr>
          <p:cNvSpPr/>
          <p:nvPr/>
        </p:nvSpPr>
        <p:spPr>
          <a:xfrm>
            <a:off x="575588" y="4416016"/>
            <a:ext cx="5460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buSzPct val="110000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Mitchell, T. (1997). Machine Learning. </a:t>
            </a:r>
            <a:br>
              <a:rPr lang="pl-PL" dirty="0">
                <a:solidFill>
                  <a:srgbClr val="465562"/>
                </a:solidFill>
                <a:latin typeface="Euphemia"/>
              </a:rPr>
            </a:br>
            <a:r>
              <a:rPr lang="en-US" dirty="0">
                <a:solidFill>
                  <a:srgbClr val="465562"/>
                </a:solidFill>
                <a:latin typeface="Euphemia"/>
              </a:rPr>
              <a:t>McGraw Hill. p. 2. ISBN 978-0-07-042807-2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382984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Why we need Data Science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9" name="Obraz 8" descr="rys_R_1-7.png">
            <a:extLst>
              <a:ext uri="{FF2B5EF4-FFF2-40B4-BE49-F238E27FC236}">
                <a16:creationId xmlns:a16="http://schemas.microsoft.com/office/drawing/2014/main" id="{7A4237CF-09B7-4C34-AE3B-B8F4CA9047D4}"/>
              </a:ext>
            </a:extLst>
          </p:cNvPr>
          <p:cNvPicPr/>
          <p:nvPr/>
        </p:nvPicPr>
        <p:blipFill>
          <a:blip r:embed="rId2" cstate="print"/>
          <a:srcRect l="4793" t="11305" r="9256" b="48609"/>
          <a:stretch>
            <a:fillRect/>
          </a:stretch>
        </p:blipFill>
        <p:spPr>
          <a:xfrm>
            <a:off x="4949275" y="2863877"/>
            <a:ext cx="7165544" cy="3897903"/>
          </a:xfrm>
          <a:prstGeom prst="rect">
            <a:avLst/>
          </a:prstGeom>
        </p:spPr>
      </p:pic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4D47204F-C0B6-4FA6-84D9-FA63121102CA}"/>
              </a:ext>
            </a:extLst>
          </p:cNvPr>
          <p:cNvSpPr txBox="1">
            <a:spLocks/>
          </p:cNvSpPr>
          <p:nvPr/>
        </p:nvSpPr>
        <p:spPr>
          <a:xfrm>
            <a:off x="606057" y="1499194"/>
            <a:ext cx="4272052" cy="5054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Phillips curve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is a single-equation econometric model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describing a historical inverse relationship between rates of unemployment and corresponding rates of rises in wages 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Since 1974, seven Nobel Prizes have been given to economists for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work critical of some variations of the Phillips curve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FC9828B-C53B-4CF2-AA7B-594A1886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14" y="1235571"/>
            <a:ext cx="7049805" cy="14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0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latin typeface="Euphemia" panose="020B0503040102020104" pitchFamily="34" charset="0"/>
              </a:rPr>
              <a:t>Data is the new oil, AI is the new electricity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DFB26ED-7ACF-4D66-85A4-82955A94D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12" y="1269116"/>
            <a:ext cx="7215776" cy="540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latin typeface="Euphemia" panose="020B0503040102020104" pitchFamily="34" charset="0"/>
              </a:rPr>
              <a:t>Is Machine Learning feasible ?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6" y="1499195"/>
            <a:ext cx="542191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Learning process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Check all the possible functions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Choose the one that fits all the data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We have only sample data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 big sample (large N), ν (sample mean) is probably close to μ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Hoeffding's inequality 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2BFEE95-904D-4411-A60E-E28A6377154F}"/>
              </a:ext>
            </a:extLst>
          </p:cNvPr>
          <p:cNvSpPr/>
          <p:nvPr/>
        </p:nvSpPr>
        <p:spPr>
          <a:xfrm>
            <a:off x="6027975" y="5041243"/>
            <a:ext cx="60462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By</a:t>
            </a:r>
            <a:r>
              <a:rPr lang="pl-PL" sz="1000" dirty="0"/>
              <a:t> Cho-Jui Hsieh UC Davis</a:t>
            </a:r>
            <a:endParaRPr lang="en-US" sz="1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08648C0-E19A-48B4-9ADA-5FFE3DCD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75" y="2020360"/>
            <a:ext cx="6046290" cy="281727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FAABD11-557D-43E8-A6CD-44318B53E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57" y="5680665"/>
            <a:ext cx="4634793" cy="73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4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B Conversations 2013">
  <a:themeElements>
    <a:clrScheme name="Data Platform Complete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2259</TotalTime>
  <Words>1169</Words>
  <Application>Microsoft Office PowerPoint</Application>
  <PresentationFormat>Panoramiczny</PresentationFormat>
  <Paragraphs>176</Paragraphs>
  <Slides>34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Euphemia</vt:lpstr>
      <vt:lpstr>Segoe UI</vt:lpstr>
      <vt:lpstr>Segoe UI Light</vt:lpstr>
      <vt:lpstr>Wingdings</vt:lpstr>
      <vt:lpstr>Wingdings 3</vt:lpstr>
      <vt:lpstr>Office Theme</vt:lpstr>
      <vt:lpstr>STB Conversations 2013</vt:lpstr>
      <vt:lpstr>Prezentacja programu PowerPoint</vt:lpstr>
      <vt:lpstr>Marcin Szeliga</vt:lpstr>
      <vt:lpstr>Agenda</vt:lpstr>
      <vt:lpstr>Data Science  and  Machine Learning</vt:lpstr>
      <vt:lpstr>Data Science and Machine Learning</vt:lpstr>
      <vt:lpstr>Machine Learning</vt:lpstr>
      <vt:lpstr>Why we need Data Science</vt:lpstr>
      <vt:lpstr>Data is the new oil, AI is the new electricity</vt:lpstr>
      <vt:lpstr>Is Machine Learning feasible ?</vt:lpstr>
      <vt:lpstr>Unsupervised learning</vt:lpstr>
      <vt:lpstr>Reinforcement learning</vt:lpstr>
      <vt:lpstr>Supervised learning</vt:lpstr>
      <vt:lpstr>Underfitting</vt:lpstr>
      <vt:lpstr>Overfitting (overtraining)</vt:lpstr>
      <vt:lpstr>Good fit</vt:lpstr>
      <vt:lpstr>Test data</vt:lpstr>
      <vt:lpstr>Training data usage</vt:lpstr>
      <vt:lpstr>Test data usage</vt:lpstr>
      <vt:lpstr>Train, Validation and Test datasets</vt:lpstr>
      <vt:lpstr>Train, Validation and Test datasets</vt:lpstr>
      <vt:lpstr> CRISP-DM methodology</vt:lpstr>
      <vt:lpstr>SQL Server Machine Learning Services</vt:lpstr>
      <vt:lpstr>In-database advanced analytics</vt:lpstr>
      <vt:lpstr>SQL Server Machine Learning Services</vt:lpstr>
      <vt:lpstr>SQL Server Extensibility Framework</vt:lpstr>
      <vt:lpstr>Performance</vt:lpstr>
      <vt:lpstr>Installation</vt:lpstr>
      <vt:lpstr>External scripts execution</vt:lpstr>
      <vt:lpstr>Configuration</vt:lpstr>
      <vt:lpstr>Installing R packages</vt:lpstr>
      <vt:lpstr>Fraud detection with SQL Server Machine Learning Services</vt:lpstr>
      <vt:lpstr>Fraud detection with SQL Server Machine Learning Services</vt:lpstr>
      <vt:lpstr>Deploy predictive analytics</vt:lpstr>
      <vt:lpstr>Native Scoring using PREDICT function</vt:lpstr>
    </vt:vector>
  </TitlesOfParts>
  <Company>UH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3 – begin entering text and images here.</dc:title>
  <dc:creator>Nichley, Madeline C</dc:creator>
  <cp:lastModifiedBy>Marcin Szeliga</cp:lastModifiedBy>
  <cp:revision>365</cp:revision>
  <dcterms:created xsi:type="dcterms:W3CDTF">2011-04-29T12:25:43Z</dcterms:created>
  <dcterms:modified xsi:type="dcterms:W3CDTF">2019-04-16T08:07:37Z</dcterms:modified>
</cp:coreProperties>
</file>